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17" r:id="rId3"/>
    <p:sldId id="325" r:id="rId4"/>
    <p:sldId id="327" r:id="rId5"/>
    <p:sldId id="326" r:id="rId6"/>
    <p:sldId id="328" r:id="rId7"/>
    <p:sldId id="329" r:id="rId8"/>
    <p:sldId id="345" r:id="rId9"/>
    <p:sldId id="346" r:id="rId10"/>
    <p:sldId id="348" r:id="rId11"/>
    <p:sldId id="349" r:id="rId12"/>
    <p:sldId id="351" r:id="rId13"/>
    <p:sldId id="352" r:id="rId14"/>
    <p:sldId id="353" r:id="rId15"/>
    <p:sldId id="350" r:id="rId16"/>
    <p:sldId id="356" r:id="rId17"/>
    <p:sldId id="357" r:id="rId18"/>
    <p:sldId id="354" r:id="rId19"/>
    <p:sldId id="355" r:id="rId20"/>
    <p:sldId id="358" r:id="rId21"/>
    <p:sldId id="360" r:id="rId22"/>
    <p:sldId id="359" r:id="rId23"/>
    <p:sldId id="361" r:id="rId24"/>
    <p:sldId id="362" r:id="rId25"/>
    <p:sldId id="364" r:id="rId26"/>
    <p:sldId id="363" r:id="rId27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8" autoAdjust="0"/>
    <p:restoredTop sz="87074" autoAdjust="0"/>
  </p:normalViewPr>
  <p:slideViewPr>
    <p:cSldViewPr snapToGrid="0" showGuides="1">
      <p:cViewPr varScale="1">
        <p:scale>
          <a:sx n="77" d="100"/>
          <a:sy n="77" d="100"/>
        </p:scale>
        <p:origin x="462" y="84"/>
      </p:cViewPr>
      <p:guideLst>
        <p:guide orient="horz" pos="18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A9AF6-331B-4E58-9001-8E72DBEA7EF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0F0BE-9AA9-455C-90C7-7A05337C6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32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854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75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919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2019/3/7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index.htm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landbrowser.geogrid.org/landbrowse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92654" y="2495177"/>
            <a:ext cx="725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６．リモートセンシングとその解析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3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にデータをインポートする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819150" y="739244"/>
            <a:ext cx="7505700" cy="4756681"/>
            <a:chOff x="0" y="996419"/>
            <a:chExt cx="5658866" cy="3975631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996419"/>
              <a:ext cx="5658866" cy="3975631"/>
            </a:xfrm>
            <a:prstGeom prst="rect">
              <a:avLst/>
            </a:prstGeom>
          </p:spPr>
        </p:pic>
        <p:sp>
          <p:nvSpPr>
            <p:cNvPr id="5" name="正方形/長方形 4"/>
            <p:cNvSpPr/>
            <p:nvPr/>
          </p:nvSpPr>
          <p:spPr>
            <a:xfrm>
              <a:off x="21830" y="4505325"/>
              <a:ext cx="234161" cy="2095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kumimoji="1" lang="ja-JP" altLang="en-US" sz="1600" b="1" dirty="0">
                <a:hlinkClick r:id="rId3"/>
              </a:endParaRPr>
            </a:p>
          </p:txBody>
        </p:sp>
        <p:cxnSp>
          <p:nvCxnSpPr>
            <p:cNvPr id="7" name="直線矢印コネクタ 6"/>
            <p:cNvCxnSpPr/>
            <p:nvPr/>
          </p:nvCxnSpPr>
          <p:spPr>
            <a:xfrm flipV="1">
              <a:off x="275041" y="3857625"/>
              <a:ext cx="321070" cy="76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/>
            <p:cNvSpPr/>
            <p:nvPr/>
          </p:nvSpPr>
          <p:spPr>
            <a:xfrm>
              <a:off x="5120486" y="1466850"/>
              <a:ext cx="161925" cy="180975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kumimoji="1" lang="ja-JP" altLang="en-US" sz="1600" b="1" dirty="0">
                <a:hlinkClick r:id="rId3"/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237295" y="5190497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>SCP Dock</a:t>
            </a:r>
            <a:r>
              <a:rPr lang="ja-JP" altLang="en-US" dirty="0"/>
              <a:t>内の以下のアイコンをクリックし、</a:t>
            </a:r>
            <a:r>
              <a:rPr lang="en-US" altLang="ja-JP" dirty="0"/>
              <a:t>QGIS</a:t>
            </a:r>
            <a:r>
              <a:rPr lang="ja-JP" altLang="en-US" dirty="0"/>
              <a:t>にダウンロードした</a:t>
            </a:r>
            <a:r>
              <a:rPr lang="en-US" altLang="ja-JP" dirty="0"/>
              <a:t>Landsat8</a:t>
            </a:r>
            <a:r>
              <a:rPr lang="ja-JP" altLang="en-US" dirty="0"/>
              <a:t>のデータをインポートする。 </a:t>
            </a:r>
          </a:p>
        </p:txBody>
      </p:sp>
    </p:spTree>
    <p:extLst>
      <p:ext uri="{BB962C8B-B14F-4D97-AF65-F5344CB8AC3E}">
        <p14:creationId xmlns:p14="http://schemas.microsoft.com/office/powerpoint/2010/main" val="310483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7" y="125119"/>
            <a:ext cx="7960047" cy="512779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838575" y="4819650"/>
            <a:ext cx="295275" cy="1905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810500" y="4724400"/>
            <a:ext cx="742950" cy="3619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6393" y="5334000"/>
            <a:ext cx="677121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Create raster of band set</a:t>
            </a:r>
            <a:r>
              <a:rPr kumimoji="1" lang="ja-JP" altLang="en-US" dirty="0" smtClean="0"/>
              <a:t>にチェックをつけ、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をクリックし、出力先フォルダを指定する。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6240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74" y="657225"/>
            <a:ext cx="2667001" cy="448173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23" y="323706"/>
            <a:ext cx="6393177" cy="481656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648200" y="1076325"/>
            <a:ext cx="4181475" cy="1428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648200" y="1466850"/>
            <a:ext cx="4181475" cy="1428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648199" y="1900381"/>
            <a:ext cx="4181475" cy="1428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632824" y="5386605"/>
            <a:ext cx="5106112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作成されたカラーコンポジットのプロパティ＞シンボル体系を開く。</a:t>
            </a:r>
          </a:p>
        </p:txBody>
      </p:sp>
    </p:spTree>
    <p:extLst>
      <p:ext uri="{BB962C8B-B14F-4D97-AF65-F5344CB8AC3E}">
        <p14:creationId xmlns:p14="http://schemas.microsoft.com/office/powerpoint/2010/main" val="3720649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" y="766763"/>
            <a:ext cx="4019550" cy="43243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766763"/>
            <a:ext cx="4219575" cy="4320282"/>
          </a:xfrm>
          <a:prstGeom prst="rect">
            <a:avLst/>
          </a:prstGeom>
        </p:spPr>
      </p:pic>
      <p:sp>
        <p:nvSpPr>
          <p:cNvPr id="5" name="タイトル 3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①　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RGB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合成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509889" y="157691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smtClean="0"/>
              <a:t>True</a:t>
            </a:r>
            <a:r>
              <a:rPr lang="ja-JP" altLang="en-US" sz="1600" b="1" dirty="0"/>
              <a:t> </a:t>
            </a:r>
            <a:r>
              <a:rPr lang="en-US" altLang="ja-JP" sz="1600" b="1" dirty="0" smtClean="0"/>
              <a:t>Color</a:t>
            </a:r>
          </a:p>
          <a:p>
            <a:r>
              <a:rPr lang="en-US" altLang="ja-JP" sz="1600" b="1" dirty="0" smtClean="0"/>
              <a:t>R </a:t>
            </a:r>
            <a:r>
              <a:rPr lang="en-US" altLang="ja-JP" sz="1600" b="1" dirty="0"/>
              <a:t>Band4</a:t>
            </a:r>
            <a:r>
              <a:rPr lang="ja-JP" altLang="en-US" sz="1600" b="1" dirty="0"/>
              <a:t>　</a:t>
            </a:r>
            <a:r>
              <a:rPr lang="en-US" altLang="ja-JP" sz="1600" b="1" dirty="0"/>
              <a:t>G Band3 B Band2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1106679" y="5111342"/>
            <a:ext cx="7151496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レンダリングタイプをマルチバンドカラーに設定し、Redバンドにバンド4、Greenバンドにバンド3、Blueバンドにバンド2をそれぞれ選択し、OKをクリックする。トゥルーカラーが表示</a:t>
            </a:r>
            <a:r>
              <a:rPr lang="ja-JP" altLang="en-US" dirty="0" smtClean="0"/>
              <a:t>される。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9370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952500"/>
            <a:ext cx="3990975" cy="408622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725" y="952500"/>
            <a:ext cx="3991220" cy="40957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490962" y="259348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/>
              <a:t>Natural</a:t>
            </a:r>
            <a:r>
              <a:rPr lang="ja-JP" altLang="en-US" sz="1600" b="1" dirty="0"/>
              <a:t> </a:t>
            </a:r>
            <a:r>
              <a:rPr lang="en-US" altLang="ja-JP" sz="1600" b="1" dirty="0" smtClean="0"/>
              <a:t>Color</a:t>
            </a:r>
          </a:p>
          <a:p>
            <a:pPr algn="ctr"/>
            <a:r>
              <a:rPr lang="en-US" altLang="ja-JP" sz="1600" b="1" dirty="0"/>
              <a:t>R Band4</a:t>
            </a:r>
            <a:r>
              <a:rPr lang="ja-JP" altLang="en-US" sz="1600" b="1" dirty="0"/>
              <a:t>　</a:t>
            </a:r>
            <a:r>
              <a:rPr lang="en-US" altLang="ja-JP" sz="1600" b="1" dirty="0"/>
              <a:t>G Band5 B </a:t>
            </a:r>
            <a:r>
              <a:rPr lang="en-US" altLang="ja-JP" sz="1600" b="1" dirty="0" smtClean="0"/>
              <a:t>Band3</a:t>
            </a:r>
            <a:endParaRPr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375454" y="259347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/>
              <a:t>False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Color</a:t>
            </a:r>
            <a:endParaRPr lang="ja-JP" altLang="en-US" sz="1600" b="1" dirty="0"/>
          </a:p>
          <a:p>
            <a:r>
              <a:rPr lang="en-US" altLang="ja-JP" sz="1600" b="1" dirty="0"/>
              <a:t>R Band5</a:t>
            </a:r>
            <a:r>
              <a:rPr lang="ja-JP" altLang="en-US" sz="1600" b="1" dirty="0"/>
              <a:t>　</a:t>
            </a:r>
            <a:r>
              <a:rPr lang="en-US" altLang="ja-JP" sz="1600" b="1" dirty="0"/>
              <a:t>G Band4 B Band3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57200" y="5156628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/>
              <a:t>他のバンドを組み合わせることで、フォールスカラーやナチュラルカラーを表示させることができる</a:t>
            </a:r>
            <a:r>
              <a:rPr lang="ja-JP" altLang="en-US" dirty="0" smtClean="0"/>
              <a:t>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649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78946"/>
            <a:ext cx="4543425" cy="40999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874" y="878946"/>
            <a:ext cx="4019551" cy="393382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466850" y="4143375"/>
            <a:ext cx="2647950" cy="2952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817914" y="5277489"/>
            <a:ext cx="5508172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輝度を調整することで、より鮮明な衛星画像を表示することができる。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4842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②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 NDVI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663045"/>
            <a:ext cx="6724650" cy="433893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285875" y="2200275"/>
            <a:ext cx="1162050" cy="2095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1808" y="5198915"/>
            <a:ext cx="8824068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ja-JP" dirty="0"/>
              <a:t>( </a:t>
            </a:r>
            <a:r>
              <a:rPr lang="en-GB" altLang="ja-JP" dirty="0" smtClean="0"/>
              <a:t>“raster5” </a:t>
            </a:r>
            <a:r>
              <a:rPr lang="en-GB" altLang="ja-JP" dirty="0"/>
              <a:t>- </a:t>
            </a:r>
            <a:r>
              <a:rPr lang="en-GB" altLang="ja-JP" dirty="0" smtClean="0"/>
              <a:t>“raster4” </a:t>
            </a:r>
            <a:r>
              <a:rPr lang="en-GB" altLang="ja-JP" dirty="0"/>
              <a:t>) / ( </a:t>
            </a:r>
            <a:r>
              <a:rPr lang="en-GB" altLang="ja-JP" dirty="0" smtClean="0"/>
              <a:t>“raster5” </a:t>
            </a:r>
            <a:r>
              <a:rPr lang="en-GB" altLang="ja-JP" dirty="0"/>
              <a:t>+ </a:t>
            </a:r>
            <a:r>
              <a:rPr lang="en-GB" altLang="ja-JP" dirty="0" smtClean="0"/>
              <a:t>“raster4” </a:t>
            </a:r>
            <a:r>
              <a:rPr lang="en-GB" altLang="ja-JP" dirty="0"/>
              <a:t>) @</a:t>
            </a:r>
            <a:r>
              <a:rPr lang="en-GB" altLang="ja-JP" dirty="0" smtClean="0"/>
              <a:t>NDVI</a:t>
            </a:r>
            <a:r>
              <a:rPr lang="ja-JP" altLang="en-US" dirty="0" smtClean="0"/>
              <a:t>を入力し、</a:t>
            </a:r>
            <a:r>
              <a:rPr lang="en-US" altLang="ja-JP" dirty="0" smtClean="0"/>
              <a:t>RUN</a:t>
            </a:r>
            <a:r>
              <a:rPr lang="ja-JP" altLang="en-US" dirty="0" smtClean="0"/>
              <a:t>をクリックする。出力フォルダとファイル名を指定すると結果が保存される。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22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400300" y="5091440"/>
            <a:ext cx="5314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/>
              <a:t>ＮＤＶＩが表示できた</a:t>
            </a:r>
            <a:r>
              <a:rPr lang="ja-JP" altLang="en-US" sz="1400" b="1" dirty="0" smtClean="0"/>
              <a:t>。植生</a:t>
            </a:r>
            <a:r>
              <a:rPr lang="ja-JP" altLang="en-US" sz="1400" b="1" dirty="0"/>
              <a:t>活性度高い</a:t>
            </a:r>
            <a:r>
              <a:rPr lang="ja-JP" altLang="en-US" sz="1400" b="1" dirty="0" smtClean="0"/>
              <a:t>地域が赤系の色となるようにプロパティ＞シンボロジーからスタイリングする。</a:t>
            </a:r>
            <a:endParaRPr lang="ja-JP" altLang="en-US" sz="14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1986" y="487109"/>
            <a:ext cx="7140028" cy="42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3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769716"/>
            <a:ext cx="3711190" cy="21431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932" y="2992746"/>
            <a:ext cx="2778318" cy="234787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769716"/>
            <a:ext cx="3851287" cy="4576762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H="1">
            <a:off x="3524250" y="2074641"/>
            <a:ext cx="4486275" cy="1343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タイトル 1"/>
          <p:cNvSpPr txBox="1">
            <a:spLocks/>
          </p:cNvSpPr>
          <p:nvPr/>
        </p:nvSpPr>
        <p:spPr>
          <a:xfrm>
            <a:off x="266700" y="195263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③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 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教師つ</a:t>
            </a:r>
            <a:r>
              <a:rPr lang="ja-JP" altLang="en-US" sz="3200" b="1" u="none" dirty="0">
                <a:solidFill>
                  <a:srgbClr val="0070C0"/>
                </a:solidFill>
              </a:rPr>
              <a:t>き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分類</a:t>
            </a:r>
            <a:endParaRPr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45932" y="5394190"/>
            <a:ext cx="771397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教師なし分類用のデータとして、ラスタ＞抽出＞範囲によるラスタクリップを実行し、</a:t>
            </a:r>
            <a:r>
              <a:rPr lang="ja-JP" altLang="en-US" dirty="0"/>
              <a:t>範囲を抽出する。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7962900" y="1933575"/>
            <a:ext cx="190500" cy="14106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615400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" y="781050"/>
            <a:ext cx="4552950" cy="41624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5825" y="781049"/>
            <a:ext cx="4352780" cy="416242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546789" y="1615155"/>
            <a:ext cx="1213503" cy="114513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400300" y="5091440"/>
            <a:ext cx="5314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 smtClean="0"/>
              <a:t>抽出した画像は土地利用が分かりやすいように、</a:t>
            </a:r>
            <a:r>
              <a:rPr lang="en-US" altLang="ja-JP" sz="1400" b="1" dirty="0" smtClean="0"/>
              <a:t>True color</a:t>
            </a:r>
            <a:r>
              <a:rPr lang="ja-JP" altLang="en-US" sz="1400" b="1" dirty="0" smtClean="0"/>
              <a:t>にする。</a:t>
            </a:r>
            <a:endParaRPr lang="en-US" altLang="ja-JP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112035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リモートセンシングとその解析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66751" y="214894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　</a:t>
            </a:r>
            <a:endParaRPr kumimoji="1" lang="en-US" altLang="ja-JP" sz="2800" dirty="0" smtClean="0">
              <a:solidFill>
                <a:srgbClr val="0070C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5502418" y="2450551"/>
            <a:ext cx="2134881" cy="2121938"/>
            <a:chOff x="5897952" y="3308202"/>
            <a:chExt cx="2134881" cy="2121938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5961432" y="3711536"/>
              <a:ext cx="2071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/>
                <a:t>1.</a:t>
              </a:r>
              <a:r>
                <a:rPr lang="ja-JP" altLang="en-US" sz="1600" b="1" dirty="0" smtClean="0"/>
                <a:t>　</a:t>
              </a:r>
              <a:r>
                <a:rPr kumimoji="1" lang="ja-JP" altLang="en-US" sz="1600" b="1" dirty="0" smtClean="0"/>
                <a:t>データの入手方法</a:t>
              </a:r>
              <a:endParaRPr kumimoji="1" lang="en-US" altLang="ja-JP" sz="1600" b="1" dirty="0" smtClean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5964532" y="4014368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/>
                <a:t>2.</a:t>
              </a:r>
              <a:r>
                <a:rPr lang="ja-JP" altLang="en-US" sz="1600" b="1" dirty="0" smtClean="0"/>
                <a:t>　</a:t>
              </a:r>
              <a:r>
                <a:rPr kumimoji="1" lang="ja-JP" altLang="en-US" sz="1600" b="1" dirty="0" smtClean="0"/>
                <a:t>画像分類</a:t>
              </a:r>
              <a:endParaRPr kumimoji="1" lang="en-US" altLang="ja-JP" sz="1600" b="1" dirty="0" smtClean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6115462" y="4352922"/>
              <a:ext cx="186621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 smtClean="0"/>
                <a:t>①</a:t>
              </a:r>
              <a:r>
                <a:rPr lang="ja-JP" altLang="en-US" sz="1600" b="1" dirty="0"/>
                <a:t>　</a:t>
              </a:r>
              <a:r>
                <a:rPr kumimoji="1" lang="en-US" altLang="ja-JP" sz="1600" b="1" dirty="0" smtClean="0"/>
                <a:t>RGB</a:t>
              </a:r>
              <a:r>
                <a:rPr kumimoji="1" lang="ja-JP" altLang="en-US" sz="1600" b="1" dirty="0" smtClean="0"/>
                <a:t>合成</a:t>
              </a:r>
              <a:endParaRPr lang="en-US" altLang="ja-JP" sz="1600" b="1" dirty="0"/>
            </a:p>
            <a:p>
              <a:r>
                <a:rPr lang="ja-JP" altLang="en-US" sz="1600" b="1" dirty="0" smtClean="0"/>
                <a:t>②　</a:t>
              </a:r>
              <a:r>
                <a:rPr kumimoji="1" lang="en-US" altLang="ja-JP" sz="1600" b="1" dirty="0" smtClean="0"/>
                <a:t>NDVI</a:t>
              </a:r>
              <a:r>
                <a:rPr kumimoji="1" lang="ja-JP" altLang="en-US" sz="1600" b="1" dirty="0" smtClean="0"/>
                <a:t>　</a:t>
              </a:r>
              <a:endParaRPr kumimoji="1" lang="en-US" altLang="ja-JP" sz="1600" b="1" dirty="0" smtClean="0"/>
            </a:p>
            <a:p>
              <a:r>
                <a:rPr lang="ja-JP" altLang="en-US" sz="1600" b="1" dirty="0" smtClean="0"/>
                <a:t>③　</a:t>
              </a:r>
              <a:r>
                <a:rPr kumimoji="1" lang="ja-JP" altLang="en-US" sz="1600" b="1" dirty="0" smtClean="0"/>
                <a:t>教師</a:t>
              </a:r>
              <a:r>
                <a:rPr lang="ja-JP" altLang="en-US" sz="1600" b="1" dirty="0" smtClean="0"/>
                <a:t>つ</a:t>
              </a:r>
              <a:r>
                <a:rPr lang="ja-JP" altLang="en-US" sz="1600" b="1" dirty="0"/>
                <a:t>き</a:t>
              </a:r>
              <a:r>
                <a:rPr kumimoji="1" lang="ja-JP" altLang="en-US" sz="1600" b="1" dirty="0" smtClean="0"/>
                <a:t>分類　</a:t>
              </a:r>
              <a:endParaRPr kumimoji="1" lang="en-US" altLang="ja-JP" sz="1600" b="1" dirty="0" smtClean="0"/>
            </a:p>
            <a:p>
              <a:r>
                <a:rPr lang="ja-JP" altLang="en-US" sz="1600" b="1" dirty="0" smtClean="0"/>
                <a:t>④　</a:t>
              </a:r>
              <a:r>
                <a:rPr kumimoji="1" lang="ja-JP" altLang="en-US" sz="1600" b="1" dirty="0" smtClean="0"/>
                <a:t>教師</a:t>
              </a:r>
              <a:r>
                <a:rPr lang="ja-JP" altLang="en-US" sz="1600" b="1" dirty="0" smtClean="0"/>
                <a:t>な</a:t>
              </a:r>
              <a:r>
                <a:rPr lang="ja-JP" altLang="en-US" sz="1600" b="1" dirty="0"/>
                <a:t>し</a:t>
              </a:r>
              <a:r>
                <a:rPr kumimoji="1" lang="ja-JP" altLang="en-US" sz="1600" b="1" dirty="0" smtClean="0"/>
                <a:t>分類　</a:t>
              </a:r>
              <a:endParaRPr kumimoji="1" lang="en-US" altLang="ja-JP" sz="1600" b="1" dirty="0" smtClean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897952" y="3308202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/>
                <a:t>[</a:t>
              </a:r>
              <a:r>
                <a:rPr lang="ja-JP" altLang="en-US" sz="1600" b="1" dirty="0" smtClean="0"/>
                <a:t>実習</a:t>
              </a:r>
              <a:r>
                <a:rPr kumimoji="1" lang="ja-JP" altLang="en-US" sz="1600" b="1" dirty="0" smtClean="0"/>
                <a:t>内容</a:t>
              </a:r>
              <a:r>
                <a:rPr kumimoji="1" lang="en-US" altLang="ja-JP" sz="1600" b="1" dirty="0" smtClean="0"/>
                <a:t>]</a:t>
              </a:r>
              <a:endParaRPr kumimoji="1" lang="ja-JP" altLang="en-US" sz="1600" b="1" dirty="0"/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5502418" y="1233861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使用するデータ</a:t>
            </a:r>
            <a:r>
              <a:rPr kumimoji="1" lang="en-US" altLang="ja-JP" sz="1600" b="1" dirty="0" smtClean="0"/>
              <a:t>]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02418" y="1601877"/>
            <a:ext cx="2097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LANDSAT-8</a:t>
            </a:r>
            <a:r>
              <a:rPr kumimoji="1" lang="ja-JP" altLang="en-US" sz="1600" b="1" dirty="0" smtClean="0"/>
              <a:t>　東京周辺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endParaRPr lang="en-US" altLang="ja-JP" sz="1600" b="1" dirty="0" smtClean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145530"/>
            <a:ext cx="4725739" cy="363291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502418" y="1864802"/>
            <a:ext cx="3191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/>
              <a:t>"The source data were downloaded from AIST's </a:t>
            </a:r>
            <a:r>
              <a:rPr lang="en-US" altLang="ja-JP" sz="800" dirty="0" err="1"/>
              <a:t>LandBrowser</a:t>
            </a:r>
            <a:r>
              <a:rPr lang="en-US" altLang="ja-JP" sz="800" dirty="0"/>
              <a:t>,</a:t>
            </a:r>
          </a:p>
          <a:p>
            <a:r>
              <a:rPr lang="en-US" altLang="ja-JP" sz="800" dirty="0"/>
              <a:t> (</a:t>
            </a:r>
            <a:r>
              <a:rPr lang="en-US" altLang="ja-JP" sz="800" dirty="0">
                <a:hlinkClick r:id="rId4"/>
              </a:rPr>
              <a:t>http://landbrowser.geogrid.org/landbrowser/index.html/</a:t>
            </a:r>
            <a:r>
              <a:rPr lang="en-US" altLang="ja-JP" sz="800" dirty="0"/>
              <a:t>).Landsat 8 data courtesy of the U.S. Geological Survey." </a:t>
            </a:r>
            <a:endParaRPr lang="ja-JP" altLang="en-US" sz="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" y="4974413"/>
            <a:ext cx="9144000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本教材では、産</a:t>
            </a:r>
            <a:r>
              <a:rPr lang="ja-JP" altLang="en-US" dirty="0"/>
              <a:t>総研</a:t>
            </a:r>
            <a:r>
              <a:rPr lang="en-GB" altLang="ja-JP" dirty="0" err="1" smtClean="0"/>
              <a:t>LandBrowser</a:t>
            </a:r>
            <a:r>
              <a:rPr lang="ja-JP" altLang="en-US" dirty="0" smtClean="0"/>
              <a:t>からダウンローした</a:t>
            </a:r>
            <a:r>
              <a:rPr lang="en-US" altLang="ja-JP" dirty="0" smtClean="0"/>
              <a:t>Landsat8</a:t>
            </a:r>
            <a:r>
              <a:rPr lang="ja-JP" altLang="en-US" dirty="0" smtClean="0"/>
              <a:t>のデータを使用しています。</a:t>
            </a:r>
            <a:endParaRPr lang="ja-JP" altLang="en-US" dirty="0"/>
          </a:p>
          <a:p>
            <a:r>
              <a:rPr lang="en-US" altLang="ja-JP" dirty="0"/>
              <a:t>"The source data were downloaded from AIST's </a:t>
            </a:r>
            <a:r>
              <a:rPr lang="en-US" altLang="ja-JP" dirty="0" err="1"/>
              <a:t>LandBrowser</a:t>
            </a:r>
            <a:r>
              <a:rPr lang="en-US" altLang="ja-JP" dirty="0" smtClean="0"/>
              <a:t>,</a:t>
            </a:r>
          </a:p>
          <a:p>
            <a:r>
              <a:rPr lang="en-US" altLang="ja-JP" dirty="0" smtClean="0"/>
              <a:t> </a:t>
            </a:r>
            <a:r>
              <a:rPr lang="en-US" altLang="ja-JP" dirty="0"/>
              <a:t>(</a:t>
            </a:r>
            <a:r>
              <a:rPr lang="en-US" altLang="ja-JP" dirty="0">
                <a:hlinkClick r:id="rId4"/>
              </a:rPr>
              <a:t>http://landbrowser.geogrid.org/landbrowser/index.html</a:t>
            </a:r>
            <a:r>
              <a:rPr lang="en-US" altLang="ja-JP" dirty="0" smtClean="0">
                <a:hlinkClick r:id="rId4"/>
              </a:rPr>
              <a:t>/</a:t>
            </a:r>
            <a:r>
              <a:rPr lang="en-US" altLang="ja-JP" dirty="0" smtClean="0"/>
              <a:t>).</a:t>
            </a:r>
            <a:r>
              <a:rPr lang="en-US" altLang="ja-JP" dirty="0"/>
              <a:t>Landsat 8 data courtesy of the U.S. Geological Survey."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2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650" y="215354"/>
            <a:ext cx="3269382" cy="486939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54649" y="4734370"/>
            <a:ext cx="423017" cy="35037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10" y="87167"/>
            <a:ext cx="6374210" cy="499758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70944" y="4425952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79981" y="43060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89097" y="62734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483819" y="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956021" y="628393"/>
            <a:ext cx="278981" cy="30841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24028" y="5212935"/>
            <a:ext cx="7695943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24292E"/>
                </a:solidFill>
                <a:latin typeface="-apple-system"/>
              </a:rPr>
              <a:t>1.</a:t>
            </a:r>
            <a:r>
              <a:rPr lang="ja-JP" altLang="en-US" dirty="0" smtClean="0">
                <a:solidFill>
                  <a:srgbClr val="24292E"/>
                </a:solidFill>
                <a:latin typeface="-apple-system"/>
              </a:rPr>
              <a:t>アイコン</a:t>
            </a:r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をクリックし、</a:t>
            </a:r>
            <a:r>
              <a:rPr lang="en-US" altLang="ja-JP" dirty="0">
                <a:solidFill>
                  <a:srgbClr val="24292E"/>
                </a:solidFill>
                <a:latin typeface="-apple-system"/>
              </a:rPr>
              <a:t>Semi-Automatic Classification Plugin</a:t>
            </a:r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を開く</a:t>
            </a:r>
            <a:r>
              <a:rPr lang="ja-JP" altLang="en-US" dirty="0" smtClean="0">
                <a:solidFill>
                  <a:srgbClr val="24292E"/>
                </a:solidFill>
                <a:latin typeface="-apple-system"/>
              </a:rPr>
              <a:t>。</a:t>
            </a:r>
            <a:r>
              <a:rPr lang="en-US" altLang="ja-JP" dirty="0" smtClean="0">
                <a:solidFill>
                  <a:srgbClr val="24292E"/>
                </a:solidFill>
                <a:latin typeface="-apple-system"/>
              </a:rPr>
              <a:t>2.</a:t>
            </a:r>
            <a:r>
              <a:rPr lang="ja-JP" altLang="en-US" dirty="0" smtClean="0">
                <a:solidFill>
                  <a:srgbClr val="24292E"/>
                </a:solidFill>
                <a:latin typeface="-apple-system"/>
              </a:rPr>
              <a:t>アイコン</a:t>
            </a:r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をクリックし、任意の範囲を抽出した衛星画像のデータを選択する</a:t>
            </a:r>
            <a:r>
              <a:rPr lang="ja-JP" altLang="en-US" dirty="0" smtClean="0">
                <a:solidFill>
                  <a:srgbClr val="24292E"/>
                </a:solidFill>
                <a:latin typeface="-apple-system"/>
              </a:rPr>
              <a:t>。</a:t>
            </a:r>
            <a:r>
              <a:rPr lang="en-US" altLang="ja-JP" dirty="0" smtClean="0">
                <a:solidFill>
                  <a:srgbClr val="24292E"/>
                </a:solidFill>
                <a:latin typeface="-apple-system"/>
              </a:rPr>
              <a:t>3.</a:t>
            </a:r>
            <a:r>
              <a:rPr lang="ja-JP" altLang="en-US" dirty="0" smtClean="0">
                <a:solidFill>
                  <a:srgbClr val="24292E"/>
                </a:solidFill>
                <a:latin typeface="-apple-system"/>
              </a:rPr>
              <a:t>衛星</a:t>
            </a:r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画像データが表示される</a:t>
            </a:r>
            <a:r>
              <a:rPr lang="ja-JP" altLang="en-US" dirty="0" smtClean="0">
                <a:solidFill>
                  <a:srgbClr val="24292E"/>
                </a:solidFill>
                <a:latin typeface="-apple-system"/>
              </a:rPr>
              <a:t>。</a:t>
            </a:r>
            <a:r>
              <a:rPr lang="en-US" altLang="ja-JP" dirty="0" smtClean="0">
                <a:solidFill>
                  <a:srgbClr val="24292E"/>
                </a:solidFill>
                <a:latin typeface="-apple-system"/>
              </a:rPr>
              <a:t>4.</a:t>
            </a:r>
            <a:r>
              <a:rPr lang="ja-JP" altLang="en-US" dirty="0" smtClean="0">
                <a:solidFill>
                  <a:srgbClr val="24292E"/>
                </a:solidFill>
                <a:latin typeface="-apple-system"/>
              </a:rPr>
              <a:t>ウインド</a:t>
            </a:r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を閉じる。</a:t>
            </a:r>
            <a:endParaRPr lang="ja-JP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03947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2" r="10727" b="5405"/>
          <a:stretch/>
        </p:blipFill>
        <p:spPr>
          <a:xfrm>
            <a:off x="654640" y="89957"/>
            <a:ext cx="7834720" cy="491914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89832" y="133297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98501" y="61430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88366" y="8569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9" name="直線矢印コネクタ 8"/>
          <p:cNvCxnSpPr>
            <a:stCxn id="7" idx="3"/>
          </p:cNvCxnSpPr>
          <p:nvPr/>
        </p:nvCxnSpPr>
        <p:spPr>
          <a:xfrm>
            <a:off x="3379820" y="254970"/>
            <a:ext cx="3813904" cy="3700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7388951" y="3889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FF0000"/>
                </a:solidFill>
              </a:rPr>
              <a:t>④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H="1">
            <a:off x="3343305" y="4401084"/>
            <a:ext cx="3850420" cy="161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2792639" y="432772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⑤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730146" y="466201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⑥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166914" y="1621426"/>
            <a:ext cx="256639" cy="25747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025944" y="4754559"/>
            <a:ext cx="195727" cy="25454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96554" y="5017274"/>
            <a:ext cx="8545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smtClean="0"/>
              <a:t>1.</a:t>
            </a:r>
            <a:r>
              <a:rPr lang="ja-JP" altLang="en-US" sz="1200" dirty="0" smtClean="0"/>
              <a:t>アイコン</a:t>
            </a:r>
            <a:r>
              <a:rPr lang="ja-JP" altLang="en-US" sz="1200" dirty="0"/>
              <a:t>をクリックし、教師つき分類に必要なトレーニングデータ</a:t>
            </a:r>
            <a:r>
              <a:rPr lang="en-US" altLang="ja-JP" sz="1200" dirty="0"/>
              <a:t>(</a:t>
            </a:r>
            <a:r>
              <a:rPr lang="ja-JP" altLang="en-US" sz="1200" dirty="0"/>
              <a:t>サンプルデータ</a:t>
            </a:r>
            <a:r>
              <a:rPr lang="en-US" altLang="ja-JP" sz="1200" dirty="0"/>
              <a:t>)</a:t>
            </a:r>
            <a:r>
              <a:rPr lang="ja-JP" altLang="en-US" sz="1200" dirty="0" err="1"/>
              <a:t>を保</a:t>
            </a:r>
            <a:r>
              <a:rPr lang="ja-JP" altLang="en-US" sz="1200" dirty="0"/>
              <a:t>存するファイルを指定する</a:t>
            </a:r>
            <a:r>
              <a:rPr lang="ja-JP" altLang="en-US" sz="1200" dirty="0" smtClean="0"/>
              <a:t>。</a:t>
            </a:r>
            <a:r>
              <a:rPr lang="en-US" altLang="ja-JP" sz="1200" dirty="0" smtClean="0"/>
              <a:t>2.</a:t>
            </a:r>
            <a:r>
              <a:rPr lang="ja-JP" altLang="en-US" sz="1200" dirty="0" smtClean="0"/>
              <a:t>ファイル</a:t>
            </a:r>
            <a:r>
              <a:rPr lang="ja-JP" altLang="en-US" sz="1200" dirty="0"/>
              <a:t>が表示</a:t>
            </a:r>
            <a:r>
              <a:rPr lang="ja-JP" altLang="en-US" sz="1200" dirty="0" smtClean="0"/>
              <a:t>されたことを確認する。</a:t>
            </a:r>
            <a:r>
              <a:rPr lang="en-US" altLang="ja-JP" sz="1200" dirty="0" smtClean="0"/>
              <a:t>3.ROI</a:t>
            </a:r>
            <a:r>
              <a:rPr lang="ja-JP" altLang="en-US" sz="1200" dirty="0"/>
              <a:t>にチェックを入れる</a:t>
            </a:r>
            <a:r>
              <a:rPr lang="ja-JP" altLang="en-US" sz="1200" dirty="0" smtClean="0"/>
              <a:t>。</a:t>
            </a:r>
            <a:r>
              <a:rPr lang="en-US" altLang="ja-JP" sz="1200" dirty="0" smtClean="0"/>
              <a:t>4.</a:t>
            </a:r>
            <a:r>
              <a:rPr lang="ja-JP" altLang="en-US" sz="1200" dirty="0" smtClean="0"/>
              <a:t>トレーニングデータ</a:t>
            </a:r>
            <a:r>
              <a:rPr lang="ja-JP" altLang="en-US" sz="1200" dirty="0"/>
              <a:t>となる範囲をポリゴンで囲む。上図では水域（海）の範囲をポリゴンで囲んでいる</a:t>
            </a:r>
            <a:r>
              <a:rPr lang="ja-JP" altLang="en-US" sz="1200" dirty="0" smtClean="0"/>
              <a:t>。</a:t>
            </a:r>
            <a:r>
              <a:rPr lang="en-US" altLang="ja-JP" sz="1200" dirty="0" smtClean="0"/>
              <a:t>5.</a:t>
            </a:r>
            <a:r>
              <a:rPr lang="ja-JP" altLang="en-US" sz="1200" dirty="0" smtClean="0"/>
              <a:t>トレーニングデータ</a:t>
            </a:r>
            <a:r>
              <a:rPr lang="ja-JP" altLang="en-US" sz="1200" dirty="0"/>
              <a:t>の名称などの情報を入力する</a:t>
            </a:r>
            <a:r>
              <a:rPr lang="ja-JP" altLang="en-US" sz="1200" dirty="0" smtClean="0"/>
              <a:t>。</a:t>
            </a:r>
            <a:r>
              <a:rPr lang="en-US" altLang="ja-JP" sz="1200" dirty="0" smtClean="0"/>
              <a:t>6.</a:t>
            </a:r>
            <a:r>
              <a:rPr lang="ja-JP" altLang="en-US" sz="1200" dirty="0" smtClean="0"/>
              <a:t>アイコン</a:t>
            </a:r>
            <a:r>
              <a:rPr lang="ja-JP" altLang="en-US" sz="1200" dirty="0"/>
              <a:t>をクリックし、トレーニングデータを保存する。</a:t>
            </a:r>
          </a:p>
        </p:txBody>
      </p:sp>
    </p:spTree>
    <p:extLst>
      <p:ext uri="{BB962C8B-B14F-4D97-AF65-F5344CB8AC3E}">
        <p14:creationId xmlns:p14="http://schemas.microsoft.com/office/powerpoint/2010/main" val="2287371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8783" y="367591"/>
            <a:ext cx="3029369" cy="445612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0715" y="367591"/>
            <a:ext cx="3804128" cy="4456122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687794" y="5116258"/>
            <a:ext cx="6037604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上記の手順を繰り返し、水域以外のトレーニングデータをポリゴンで抽出し、追加していく</a:t>
            </a:r>
            <a:r>
              <a:rPr lang="ja-JP" altLang="en-US" dirty="0" smtClean="0">
                <a:solidFill>
                  <a:srgbClr val="24292E"/>
                </a:solidFill>
                <a:latin typeface="-apple-system"/>
              </a:rPr>
              <a:t>。色も調節できるので、土地被覆と対応した色を指定する。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958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2011"/>
            <a:ext cx="3102008" cy="4204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7803" y="282011"/>
            <a:ext cx="5865165" cy="397875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60803" y="1014608"/>
            <a:ext cx="2607866" cy="16283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23225" y="1652566"/>
            <a:ext cx="1079690" cy="3766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75155" y="1652566"/>
            <a:ext cx="185439" cy="105305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655748" y="4896539"/>
            <a:ext cx="5832504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`Classification`タブを開き、Algorithmに`Spectral Angle Mapping`を選択し、Useの`Algorithm`にチェックを入れ、`RUN`をクリックし実行する。</a:t>
            </a:r>
          </a:p>
        </p:txBody>
      </p:sp>
    </p:spTree>
    <p:extLst>
      <p:ext uri="{BB962C8B-B14F-4D97-AF65-F5344CB8AC3E}">
        <p14:creationId xmlns:p14="http://schemas.microsoft.com/office/powerpoint/2010/main" val="38121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2" y="578377"/>
            <a:ext cx="8949704" cy="488941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④</a:t>
            </a:r>
            <a:r>
              <a:rPr kumimoji="1" lang="en-US" altLang="ja-JP" sz="3200" b="1" u="none" dirty="0" smtClean="0">
                <a:solidFill>
                  <a:srgbClr val="0070C0"/>
                </a:solidFill>
              </a:rPr>
              <a:t> 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教師なし分類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623701" y="1068224"/>
            <a:ext cx="1486968" cy="1948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3085032" y="3255948"/>
            <a:ext cx="854579" cy="3332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39611" y="53874"/>
            <a:ext cx="476504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以下では、教師なし分類の手法について解説するダウンロードした衛星画像（</a:t>
            </a:r>
            <a:r>
              <a:rPr kumimoji="1" lang="en-US" altLang="ja-JP" dirty="0" smtClean="0"/>
              <a:t>Band1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7</a:t>
            </a:r>
            <a:r>
              <a:rPr kumimoji="1" lang="ja-JP" altLang="en-US" dirty="0" smtClean="0"/>
              <a:t>）を</a:t>
            </a:r>
            <a:r>
              <a:rPr kumimoji="1" lang="en-US" altLang="ja-JP" dirty="0" smtClean="0"/>
              <a:t>QGIS</a:t>
            </a:r>
            <a:r>
              <a:rPr kumimoji="1" lang="ja-JP" altLang="en-US" dirty="0" smtClean="0"/>
              <a:t>に読み込んでおく。</a:t>
            </a:r>
            <a:endParaRPr kumimoji="1" lang="en-US" altLang="ja-JP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1382" y="4078951"/>
            <a:ext cx="3788229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プロセッシング＞ツールボックスから</a:t>
            </a:r>
            <a:r>
              <a:rPr kumimoji="1" lang="en-US" altLang="ja-JP" dirty="0" err="1" smtClean="0"/>
              <a:t>i.cluster</a:t>
            </a:r>
            <a:r>
              <a:rPr kumimoji="1" lang="ja-JP" altLang="en-US" dirty="0" smtClean="0"/>
              <a:t>を選択し、以下のようにパラメータを設定する。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1. </a:t>
            </a:r>
            <a:r>
              <a:rPr kumimoji="1" lang="ja-JP" altLang="en-US" dirty="0" smtClean="0"/>
              <a:t>ダウンロードした衛星画像（</a:t>
            </a:r>
            <a:r>
              <a:rPr kumimoji="1" lang="en-US" altLang="ja-JP" dirty="0" smtClean="0"/>
              <a:t>Band1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7</a:t>
            </a:r>
            <a:r>
              <a:rPr kumimoji="1" lang="ja-JP" altLang="en-US" dirty="0" smtClean="0"/>
              <a:t>）を指定する。</a:t>
            </a:r>
            <a:r>
              <a:rPr kumimoji="1" lang="en-US" altLang="ja-JP" dirty="0" smtClean="0"/>
              <a:t>2. </a:t>
            </a:r>
            <a:r>
              <a:rPr kumimoji="1" lang="ja-JP" altLang="en-US" dirty="0" smtClean="0"/>
              <a:t>クラスの初期数を</a:t>
            </a:r>
            <a:r>
              <a:rPr lang="ja-JP" altLang="en-US" dirty="0"/>
              <a:t>指定</a:t>
            </a:r>
            <a:r>
              <a:rPr lang="ja-JP" altLang="en-US" dirty="0" smtClean="0"/>
              <a:t>する（今回は</a:t>
            </a:r>
            <a:r>
              <a:rPr lang="en-US" altLang="ja-JP" dirty="0" smtClean="0"/>
              <a:t>15</a:t>
            </a:r>
            <a:r>
              <a:rPr lang="ja-JP" altLang="en-US" dirty="0" smtClean="0"/>
              <a:t>とした）。 </a:t>
            </a:r>
            <a:r>
              <a:rPr lang="en-US" altLang="ja-JP" dirty="0" smtClean="0"/>
              <a:t>3. Signature File </a:t>
            </a:r>
            <a:r>
              <a:rPr lang="ja-JP" altLang="en-US" dirty="0" smtClean="0"/>
              <a:t>を指定する。 </a:t>
            </a:r>
            <a:r>
              <a:rPr lang="en-US" altLang="ja-JP" dirty="0" smtClean="0"/>
              <a:t>4. </a:t>
            </a:r>
            <a:r>
              <a:rPr lang="ja-JP" altLang="en-US" dirty="0" smtClean="0"/>
              <a:t>実行をクリックする。</a:t>
            </a:r>
            <a:r>
              <a:rPr lang="en-US" altLang="ja-JP" dirty="0" smtClean="0"/>
              <a:t> </a:t>
            </a:r>
            <a:endParaRPr kumimoji="1" lang="en-US" altLang="ja-JP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158446" y="94867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solidFill>
                  <a:srgbClr val="FF0000"/>
                </a:solidFill>
              </a:rPr>
              <a:t>①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58446" y="129820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236823" y="36072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solidFill>
                  <a:srgbClr val="FF0000"/>
                </a:solidFill>
              </a:rPr>
              <a:t>③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601025" y="49894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solidFill>
                  <a:srgbClr val="FF0000"/>
                </a:solidFill>
              </a:rPr>
              <a:t>④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4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1" y="201361"/>
            <a:ext cx="8888738" cy="4340728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2220686" y="505097"/>
            <a:ext cx="1419497" cy="24238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3866606" y="2928938"/>
            <a:ext cx="827314" cy="24098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1198" y="4749511"/>
            <a:ext cx="7858129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プロセッシング＞ツールボックスから</a:t>
            </a:r>
            <a:r>
              <a:rPr kumimoji="1" lang="en-US" altLang="ja-JP" dirty="0" err="1" smtClean="0"/>
              <a:t>i.maxlik</a:t>
            </a:r>
            <a:r>
              <a:rPr kumimoji="1" lang="ja-JP" altLang="en-US" dirty="0" smtClean="0"/>
              <a:t>を選択し、以下のようにパラメータを設定する。</a:t>
            </a:r>
            <a:endParaRPr kumimoji="1" lang="en-US" altLang="ja-JP" dirty="0" smtClean="0"/>
          </a:p>
          <a:p>
            <a:r>
              <a:rPr lang="ja-JP" altLang="en-US" dirty="0" smtClean="0"/>
              <a:t>先ほど出力した</a:t>
            </a:r>
            <a:r>
              <a:rPr lang="en-US" altLang="ja-JP" dirty="0" smtClean="0"/>
              <a:t>Signature File </a:t>
            </a:r>
            <a:r>
              <a:rPr lang="ja-JP" altLang="en-US" dirty="0" smtClean="0"/>
              <a:t>を指定し、（このとき、ファイル検索が</a:t>
            </a:r>
            <a:r>
              <a:rPr lang="en-US" altLang="ja-JP" dirty="0" smtClean="0"/>
              <a:t>TXT</a:t>
            </a:r>
            <a:r>
              <a:rPr lang="ja-JP" altLang="en-US" dirty="0" smtClean="0"/>
              <a:t>ファイルとなっているため、</a:t>
            </a:r>
            <a:r>
              <a:rPr lang="ja-JP" altLang="en-US" dirty="0"/>
              <a:t>すべての</a:t>
            </a:r>
            <a:r>
              <a:rPr lang="ja-JP" altLang="en-US" dirty="0" smtClean="0"/>
              <a:t>ファイルとして検索するか、フルパスを入力する）。 </a:t>
            </a:r>
            <a:r>
              <a:rPr lang="en-US" altLang="ja-JP" dirty="0" smtClean="0"/>
              <a:t> </a:t>
            </a:r>
            <a:r>
              <a:rPr lang="ja-JP" altLang="en-US" dirty="0" smtClean="0"/>
              <a:t>実行をクリックする。</a:t>
            </a:r>
            <a:r>
              <a:rPr lang="en-US" altLang="ja-JP" dirty="0" smtClean="0"/>
              <a:t> </a:t>
            </a:r>
            <a:endParaRPr kumimoji="1" lang="en-US" altLang="ja-JP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4905923" y="1010040"/>
            <a:ext cx="2235105" cy="13949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33129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805" y="699951"/>
            <a:ext cx="7770390" cy="46672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737203" y="261256"/>
            <a:ext cx="378982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以下のように画像が分類されることを確認する。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576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5" r="97"/>
          <a:stretch/>
        </p:blipFill>
        <p:spPr>
          <a:xfrm>
            <a:off x="1488519" y="805683"/>
            <a:ext cx="6166959" cy="424650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248330" y="5256278"/>
            <a:ext cx="702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b="1" dirty="0"/>
              <a:t>衛星</a:t>
            </a:r>
            <a:r>
              <a:rPr lang="ja-JP" altLang="en-US" sz="1200" b="1" dirty="0" smtClean="0"/>
              <a:t>画像を取得するため、</a:t>
            </a:r>
            <a:r>
              <a:rPr lang="en-US" altLang="ja-JP" sz="1200" b="1" dirty="0" smtClean="0"/>
              <a:t>[</a:t>
            </a:r>
            <a:r>
              <a:rPr lang="ja-JP" altLang="en-US" sz="1200" b="1" dirty="0" smtClean="0"/>
              <a:t>産総研の</a:t>
            </a:r>
            <a:r>
              <a:rPr lang="en-US" altLang="ja-JP" sz="1200" b="1" dirty="0" err="1" smtClean="0"/>
              <a:t>LandBrowser</a:t>
            </a:r>
            <a:r>
              <a:rPr lang="en-US" altLang="ja-JP" sz="1200" b="1" dirty="0" smtClean="0"/>
              <a:t>](</a:t>
            </a:r>
            <a:r>
              <a:rPr lang="ja-JP" altLang="en-US" sz="1200" b="1" dirty="0" smtClean="0">
                <a:hlinkClick r:id="rId3"/>
              </a:rPr>
              <a:t>http</a:t>
            </a:r>
            <a:r>
              <a:rPr lang="ja-JP" altLang="en-US" sz="1200" b="1" dirty="0">
                <a:hlinkClick r:id="rId3"/>
              </a:rPr>
              <a:t>://landbrowser.geogrid.org/landbrowser</a:t>
            </a:r>
            <a:r>
              <a:rPr lang="ja-JP" altLang="en-US" sz="1200" b="1" dirty="0" smtClean="0">
                <a:hlinkClick r:id="rId3"/>
              </a:rPr>
              <a:t>/</a:t>
            </a:r>
            <a:r>
              <a:rPr lang="en-US" altLang="ja-JP" sz="1200" b="1" dirty="0" smtClean="0"/>
              <a:t>) </a:t>
            </a:r>
            <a:r>
              <a:rPr lang="ja-JP" altLang="en-US" sz="1200" b="1" dirty="0" smtClean="0"/>
              <a:t>にアクセスする。地図が表示できたら、ダウンロードしたい場所（今回は東京湾周辺の地域）に移動する。</a:t>
            </a:r>
            <a:endParaRPr lang="ja-JP" altLang="en-US" sz="1200" b="1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0" y="128323"/>
            <a:ext cx="6207125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400" dirty="0" smtClean="0">
                <a:solidFill>
                  <a:srgbClr val="0070C0"/>
                </a:solidFill>
              </a:rPr>
              <a:t>１</a:t>
            </a:r>
            <a:r>
              <a:rPr lang="en-US" altLang="ja-JP" sz="4400" dirty="0" smtClean="0">
                <a:solidFill>
                  <a:srgbClr val="0070C0"/>
                </a:solidFill>
              </a:rPr>
              <a:t>.</a:t>
            </a:r>
            <a:r>
              <a:rPr lang="ja-JP" altLang="en-US" sz="4400" dirty="0" smtClean="0">
                <a:solidFill>
                  <a:srgbClr val="0070C0"/>
                </a:solidFill>
              </a:rPr>
              <a:t>　衛星画像の入手方法</a:t>
            </a:r>
            <a:endParaRPr lang="ja-JP" alt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7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227" y="654270"/>
            <a:ext cx="3232938" cy="420453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501" y="654270"/>
            <a:ext cx="3194142" cy="420453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雲の量を指定する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792506" y="5345222"/>
            <a:ext cx="35926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cloud:5</a:t>
            </a:r>
            <a:r>
              <a:rPr lang="ja-JP" altLang="en-US" sz="1600" b="1" dirty="0" smtClean="0"/>
              <a:t>～</a:t>
            </a:r>
            <a:r>
              <a:rPr lang="en-US" altLang="ja-JP" sz="1600" b="1" dirty="0" smtClean="0"/>
              <a:t>10</a:t>
            </a:r>
            <a:r>
              <a:rPr lang="ja-JP" altLang="en-US" sz="1600" b="1" dirty="0" smtClean="0"/>
              <a:t>（雲の量）程度に設定する。</a:t>
            </a:r>
            <a:endParaRPr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263240" y="4115785"/>
            <a:ext cx="2975474" cy="17420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10" name="直線矢印コネクタ 9"/>
          <p:cNvCxnSpPr>
            <a:stCxn id="8" idx="3"/>
          </p:cNvCxnSpPr>
          <p:nvPr/>
        </p:nvCxnSpPr>
        <p:spPr>
          <a:xfrm>
            <a:off x="4238714" y="4202887"/>
            <a:ext cx="786213" cy="101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5024927" y="4115785"/>
            <a:ext cx="2837204" cy="26820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924348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4"/>
          <a:stretch/>
        </p:blipFill>
        <p:spPr>
          <a:xfrm>
            <a:off x="1016995" y="585960"/>
            <a:ext cx="7110010" cy="489496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48330" y="107826"/>
            <a:ext cx="6647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200" b="1" dirty="0" smtClean="0"/>
              <a:t>以下のように雲のない画像が表示できているかを確認する。</a:t>
            </a:r>
            <a:endParaRPr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055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8863" y="771137"/>
            <a:ext cx="3233134" cy="416388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725" y="771137"/>
            <a:ext cx="3222171" cy="416388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44475" y="188912"/>
            <a:ext cx="8645525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必要な時期、衛星の種類に応じた画像を探す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68710" y="5216413"/>
            <a:ext cx="8221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Satellite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Landsat8</a:t>
            </a:r>
            <a:r>
              <a:rPr lang="ja-JP" altLang="en-US" sz="1600" b="1" dirty="0" smtClean="0"/>
              <a:t>を選択し、</a:t>
            </a:r>
            <a:r>
              <a:rPr lang="en-US" altLang="ja-JP" sz="1600" b="1" dirty="0" smtClean="0"/>
              <a:t>Date Selector</a:t>
            </a:r>
            <a:r>
              <a:rPr lang="ja-JP" altLang="en-US" sz="1600" b="1" dirty="0" smtClean="0"/>
              <a:t>から画像（今回は</a:t>
            </a:r>
            <a:r>
              <a:rPr lang="en-US" altLang="ja-JP" sz="1600" b="1" dirty="0" smtClean="0"/>
              <a:t>2016-03-17</a:t>
            </a:r>
            <a:r>
              <a:rPr lang="ja-JP" altLang="en-US" sz="1600" b="1" dirty="0" smtClean="0"/>
              <a:t>とした）を取得する。</a:t>
            </a:r>
            <a:endParaRPr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989576" y="4383366"/>
            <a:ext cx="1015164" cy="16805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839665" y="2565281"/>
            <a:ext cx="937292" cy="22919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74705" y="4624818"/>
            <a:ext cx="937292" cy="22919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556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45525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表示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している</a:t>
            </a:r>
            <a:r>
              <a:rPr lang="ja-JP" altLang="en-US" sz="3200" b="1" u="none" dirty="0">
                <a:solidFill>
                  <a:srgbClr val="0070C0"/>
                </a:solidFill>
              </a:rPr>
              <a:t>範囲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の画像を保存する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19975" y="4723868"/>
            <a:ext cx="84779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 smtClean="0"/>
              <a:t>Save</a:t>
            </a:r>
            <a:r>
              <a:rPr lang="ja-JP" altLang="en-US" sz="1400" b="1" dirty="0" smtClean="0"/>
              <a:t>をクリックし画像をダウンロードする。</a:t>
            </a:r>
            <a:endParaRPr lang="en-US" altLang="ja-JP" sz="1400" b="1" dirty="0" smtClean="0"/>
          </a:p>
          <a:p>
            <a:r>
              <a:rPr lang="ja-JP" altLang="en-US" sz="1400" b="1" dirty="0"/>
              <a:t>今回</a:t>
            </a:r>
            <a:r>
              <a:rPr lang="ja-JP" altLang="en-US" sz="1400" b="1" dirty="0" smtClean="0"/>
              <a:t>は、</a:t>
            </a:r>
            <a:r>
              <a:rPr lang="en-US" altLang="ja-JP" sz="1400" b="1" dirty="0" smtClean="0"/>
              <a:t>`Get Data Product`</a:t>
            </a:r>
            <a:r>
              <a:rPr lang="ja-JP" altLang="en-US" sz="1400" b="1" dirty="0" smtClean="0"/>
              <a:t>から、</a:t>
            </a:r>
            <a:r>
              <a:rPr lang="en-US" altLang="ja-JP" sz="1400" b="1" dirty="0" smtClean="0"/>
              <a:t>Band1</a:t>
            </a:r>
            <a:r>
              <a:rPr lang="ja-JP" altLang="en-US" sz="1400" b="1" dirty="0" smtClean="0"/>
              <a:t>～</a:t>
            </a:r>
            <a:r>
              <a:rPr lang="en-US" altLang="ja-JP" sz="1400" b="1" dirty="0" smtClean="0"/>
              <a:t>Band7</a:t>
            </a:r>
            <a:r>
              <a:rPr lang="ja-JP" altLang="en-US" sz="1400" b="1" dirty="0" smtClean="0"/>
              <a:t>をそれぞれクリックしダウンロードする。</a:t>
            </a:r>
            <a:endParaRPr lang="en-US" altLang="ja-JP" sz="1400" b="1" dirty="0" smtClean="0"/>
          </a:p>
          <a:p>
            <a:r>
              <a:rPr lang="ja-JP" altLang="en-US" sz="1400" b="1" dirty="0"/>
              <a:t>ダウンロード</a:t>
            </a:r>
            <a:r>
              <a:rPr lang="ja-JP" altLang="en-US" sz="1400" b="1" dirty="0" smtClean="0"/>
              <a:t>したファイルは一つのフォルダにまとめておく。</a:t>
            </a:r>
            <a:r>
              <a:rPr lang="en-US" altLang="ja-JP" sz="1400" b="1" dirty="0" smtClean="0"/>
              <a:t>Landsat</a:t>
            </a:r>
            <a:r>
              <a:rPr lang="ja-JP" altLang="en-US" sz="1400" b="1" dirty="0" smtClean="0"/>
              <a:t>のバンド構成については、</a:t>
            </a:r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一般財団法人　リモートセンシング技術センター　衛星総覧</a:t>
            </a:r>
            <a:r>
              <a:rPr lang="en-US" altLang="ja-JP" sz="1400" b="1" dirty="0" smtClean="0"/>
              <a:t>](</a:t>
            </a:r>
            <a:r>
              <a:rPr lang="en-US" altLang="ja-JP" sz="1400" b="1" dirty="0"/>
              <a:t>https://www.restec.or.jp/satellite/landsat-8)</a:t>
            </a:r>
            <a:r>
              <a:rPr lang="ja-JP" altLang="en-US" sz="1400" b="1" dirty="0" smtClean="0"/>
              <a:t>が詳しい</a:t>
            </a:r>
            <a:endParaRPr lang="ja-JP" altLang="en-US" sz="1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370" y="965674"/>
            <a:ext cx="4789311" cy="358727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948583" y="1034041"/>
            <a:ext cx="658026" cy="20509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1061" y="965674"/>
            <a:ext cx="3871245" cy="24075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直線矢印コネクタ 9"/>
          <p:cNvCxnSpPr>
            <a:stCxn id="7" idx="3"/>
          </p:cNvCxnSpPr>
          <p:nvPr/>
        </p:nvCxnSpPr>
        <p:spPr>
          <a:xfrm>
            <a:off x="1606609" y="1136591"/>
            <a:ext cx="3504452" cy="316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3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319" y="1315930"/>
            <a:ext cx="3027609" cy="215482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46320" y="157691"/>
            <a:ext cx="8897679" cy="505354"/>
          </a:xfrm>
        </p:spPr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Semi-Automatic Classification 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Plugin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の取得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283" y="731155"/>
            <a:ext cx="90607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以下では、</a:t>
            </a:r>
            <a:r>
              <a:rPr lang="en-GB" altLang="ja-JP" sz="1600" b="1" dirty="0"/>
              <a:t>Semi-Automatic Classification </a:t>
            </a:r>
            <a:r>
              <a:rPr lang="en-GB" altLang="ja-JP" sz="1600" b="1" dirty="0" smtClean="0"/>
              <a:t>Plugin</a:t>
            </a:r>
            <a:r>
              <a:rPr lang="ja-JP" altLang="en-US" sz="1600" b="1" dirty="0" smtClean="0"/>
              <a:t>を用いた衛星画像の表示や、画像分類の手法について解説します。</a:t>
            </a:r>
            <a:endParaRPr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97" y="1315930"/>
            <a:ext cx="5461535" cy="423862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972425" y="5210175"/>
            <a:ext cx="923925" cy="16192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3282" y="3763146"/>
            <a:ext cx="28980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`</a:t>
            </a:r>
            <a:r>
              <a:rPr lang="ja-JP" altLang="en-US" sz="1600" b="1" dirty="0" smtClean="0"/>
              <a:t>プラグイン＞プラグインの管理とインストール</a:t>
            </a:r>
            <a:r>
              <a:rPr lang="en-US" altLang="ja-JP" sz="1600" b="1" dirty="0" smtClean="0"/>
              <a:t>`</a:t>
            </a:r>
            <a:r>
              <a:rPr lang="ja-JP" altLang="en-US" sz="1600" b="1" dirty="0" smtClean="0"/>
              <a:t>から、</a:t>
            </a:r>
            <a:r>
              <a:rPr lang="en-GB" altLang="ja-JP" sz="1600" b="1" dirty="0"/>
              <a:t>Semi-Automatic Classification </a:t>
            </a:r>
            <a:r>
              <a:rPr lang="en-GB" altLang="ja-JP" sz="1600" b="1" dirty="0" smtClean="0"/>
              <a:t>Plugin</a:t>
            </a:r>
            <a:r>
              <a:rPr lang="ja-JP" altLang="en-US" sz="1600" b="1" dirty="0" smtClean="0"/>
              <a:t>を検索し、プラグインをインストールする。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1550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13" y="555665"/>
            <a:ext cx="6422173" cy="493704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286250" y="1400175"/>
            <a:ext cx="3286125" cy="2095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360913" y="3024188"/>
            <a:ext cx="1839487" cy="238601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473932" y="134600"/>
            <a:ext cx="63091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インストールが完了すると以下のようなメニューが追加される</a:t>
            </a:r>
            <a:endParaRPr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5000625" y="676275"/>
            <a:ext cx="276225" cy="952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837387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://landbrowser.geogrid.org/landbrowser/" TargetMode="External"/></Relationships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>
          <a:solidFill>
            <a:srgbClr val="FF0000"/>
          </a:solidFill>
        </a:ln>
      </a:spPr>
      <a:bodyPr wrap="none" rtlCol="0" anchor="ctr">
        <a:spAutoFit/>
      </a:bodyPr>
      <a:lstStyle>
        <a:defPPr algn="ctr">
          <a:defRPr kumimoji="1" sz="1600" b="1" dirty="0">
            <a:hlinkClick xmlns:r="http://schemas.openxmlformats.org/officeDocument/2006/relationships" r:id="rId1"/>
          </a:defRPr>
        </a:defPPr>
      </a:lst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2587</TotalTime>
  <Words>1010</Words>
  <Application>Microsoft Office PowerPoint</Application>
  <PresentationFormat>画面に合わせる (16:10)</PresentationFormat>
  <Paragraphs>81</Paragraphs>
  <Slides>26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2" baseType="lpstr">
      <vt:lpstr>-apple-system</vt:lpstr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リモートセンシングとその解析</vt:lpstr>
      <vt:lpstr>PowerPoint プレゼンテーション</vt:lpstr>
      <vt:lpstr>雲の量を指定する</vt:lpstr>
      <vt:lpstr>PowerPoint プレゼンテーション</vt:lpstr>
      <vt:lpstr>必要な時期、衛星の種類に応じた画像を探す</vt:lpstr>
      <vt:lpstr>表示している範囲の画像を保存する</vt:lpstr>
      <vt:lpstr>Semi-Automatic Classification Pluginの取得</vt:lpstr>
      <vt:lpstr>PowerPoint プレゼンテーション</vt:lpstr>
      <vt:lpstr>QGISにデータをインポートする</vt:lpstr>
      <vt:lpstr>PowerPoint プレゼンテーション</vt:lpstr>
      <vt:lpstr>PowerPoint プレゼンテーション</vt:lpstr>
      <vt:lpstr>①　RGB合成</vt:lpstr>
      <vt:lpstr>PowerPoint プレゼンテーション</vt:lpstr>
      <vt:lpstr>PowerPoint プレゼンテーション</vt:lpstr>
      <vt:lpstr>② NDVI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④ 教師なし分類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SAITO MANA</cp:lastModifiedBy>
  <cp:revision>172</cp:revision>
  <dcterms:created xsi:type="dcterms:W3CDTF">2015-06-26T03:04:37Z</dcterms:created>
  <dcterms:modified xsi:type="dcterms:W3CDTF">2019-03-07T10:18:40Z</dcterms:modified>
</cp:coreProperties>
</file>